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57" r:id="rId4"/>
    <p:sldId id="270" r:id="rId5"/>
    <p:sldId id="259" r:id="rId6"/>
    <p:sldId id="267" r:id="rId7"/>
    <p:sldId id="268" r:id="rId8"/>
    <p:sldId id="260" r:id="rId9"/>
    <p:sldId id="269" r:id="rId10"/>
    <p:sldId id="261" r:id="rId11"/>
    <p:sldId id="262" r:id="rId12"/>
    <p:sldId id="263" r:id="rId13"/>
    <p:sldId id="271" r:id="rId14"/>
    <p:sldId id="264" r:id="rId15"/>
    <p:sldId id="272" r:id="rId16"/>
    <p:sldId id="273" r:id="rId17"/>
    <p:sldId id="265" r:id="rId18"/>
    <p:sldId id="282" r:id="rId19"/>
    <p:sldId id="274" r:id="rId20"/>
    <p:sldId id="281" r:id="rId21"/>
    <p:sldId id="278" r:id="rId22"/>
    <p:sldId id="283" r:id="rId23"/>
    <p:sldId id="275" r:id="rId24"/>
    <p:sldId id="276" r:id="rId25"/>
    <p:sldId id="287" r:id="rId26"/>
    <p:sldId id="277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7" r:id="rId38"/>
    <p:sldId id="298" r:id="rId39"/>
    <p:sldId id="299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42" autoAdjust="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054DD-0711-48F2-B22C-6E650CD918B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EA20C-6D3E-4FBB-9738-78B68191ACA2}">
      <dgm:prSet phldrT="[Text]"/>
      <dgm:spPr/>
      <dgm:t>
        <a:bodyPr/>
        <a:lstStyle/>
        <a:p>
          <a:r>
            <a:rPr lang="en-US" dirty="0" smtClean="0"/>
            <a:t>Syntax</a:t>
          </a:r>
          <a:endParaRPr lang="en-US" dirty="0"/>
        </a:p>
      </dgm:t>
    </dgm:pt>
    <dgm:pt modelId="{45AAE5F9-34EA-4BF9-A51F-2608788A1D60}" type="parTrans" cxnId="{3371C3F3-50F7-4E06-981C-7352D3368435}">
      <dgm:prSet/>
      <dgm:spPr/>
      <dgm:t>
        <a:bodyPr/>
        <a:lstStyle/>
        <a:p>
          <a:endParaRPr lang="en-US"/>
        </a:p>
      </dgm:t>
    </dgm:pt>
    <dgm:pt modelId="{9EA343C5-A5EE-4F26-8D3F-246C93F08582}" type="sibTrans" cxnId="{3371C3F3-50F7-4E06-981C-7352D3368435}">
      <dgm:prSet/>
      <dgm:spPr/>
      <dgm:t>
        <a:bodyPr/>
        <a:lstStyle/>
        <a:p>
          <a:endParaRPr lang="en-US"/>
        </a:p>
      </dgm:t>
    </dgm:pt>
    <dgm:pt modelId="{7AB27F40-F983-41CD-8323-009FB34195A5}">
      <dgm:prSet phldrT="[Text]"/>
      <dgm:spPr/>
      <dgm:t>
        <a:bodyPr/>
        <a:lstStyle/>
        <a:p>
          <a:r>
            <a:rPr lang="en-US" dirty="0" smtClean="0"/>
            <a:t>Meaning</a:t>
          </a:r>
          <a:endParaRPr lang="en-US" dirty="0"/>
        </a:p>
      </dgm:t>
    </dgm:pt>
    <dgm:pt modelId="{70B41BD5-7FD5-40AE-9BA3-06ACD687B0A6}" type="parTrans" cxnId="{57B2FB56-8D76-4761-B38D-1E8B8F5F2C8D}">
      <dgm:prSet/>
      <dgm:spPr/>
      <dgm:t>
        <a:bodyPr/>
        <a:lstStyle/>
        <a:p>
          <a:endParaRPr lang="en-US"/>
        </a:p>
      </dgm:t>
    </dgm:pt>
    <dgm:pt modelId="{A9332867-058D-4B44-B4EF-E6A32BB4946C}" type="sibTrans" cxnId="{57B2FB56-8D76-4761-B38D-1E8B8F5F2C8D}">
      <dgm:prSet/>
      <dgm:spPr/>
      <dgm:t>
        <a:bodyPr/>
        <a:lstStyle/>
        <a:p>
          <a:endParaRPr lang="en-US"/>
        </a:p>
      </dgm:t>
    </dgm:pt>
    <dgm:pt modelId="{D5D73665-7333-45D5-AD36-ED66AADC9424}">
      <dgm:prSet phldrT="[Text]"/>
      <dgm:spPr/>
      <dgm:t>
        <a:bodyPr/>
        <a:lstStyle/>
        <a:p>
          <a:r>
            <a:rPr lang="en-US" dirty="0" smtClean="0"/>
            <a:t>Tone</a:t>
          </a:r>
          <a:endParaRPr lang="en-US" dirty="0"/>
        </a:p>
      </dgm:t>
    </dgm:pt>
    <dgm:pt modelId="{41A4A64C-26D9-499D-8814-AD7468239622}" type="parTrans" cxnId="{CB78C07C-7236-4626-83C2-53B371338BA2}">
      <dgm:prSet/>
      <dgm:spPr/>
      <dgm:t>
        <a:bodyPr/>
        <a:lstStyle/>
        <a:p>
          <a:endParaRPr lang="en-US"/>
        </a:p>
      </dgm:t>
    </dgm:pt>
    <dgm:pt modelId="{88B7289A-C7E4-46C7-94D0-D1D2C623D5C9}" type="sibTrans" cxnId="{CB78C07C-7236-4626-83C2-53B371338BA2}">
      <dgm:prSet/>
      <dgm:spPr/>
      <dgm:t>
        <a:bodyPr/>
        <a:lstStyle/>
        <a:p>
          <a:endParaRPr lang="en-US"/>
        </a:p>
      </dgm:t>
    </dgm:pt>
    <dgm:pt modelId="{0D4FBF23-31AD-4987-ABDD-009E887D3FEC}" type="pres">
      <dgm:prSet presAssocID="{DD9054DD-0711-48F2-B22C-6E650CD918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C9FF6-351D-4367-922B-FD3CBC557FD2}" type="pres">
      <dgm:prSet presAssocID="{DD9054DD-0711-48F2-B22C-6E650CD918BF}" presName="hierFlow" presStyleCnt="0"/>
      <dgm:spPr/>
    </dgm:pt>
    <dgm:pt modelId="{3A1A8A3D-4AD5-4696-B6B3-AD99B896D83B}" type="pres">
      <dgm:prSet presAssocID="{DD9054DD-0711-48F2-B22C-6E650CD918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FA7970B-BA5E-4558-A662-25236AEFC3B6}" type="pres">
      <dgm:prSet presAssocID="{597EA20C-6D3E-4FBB-9738-78B68191ACA2}" presName="Name17" presStyleCnt="0"/>
      <dgm:spPr/>
    </dgm:pt>
    <dgm:pt modelId="{69306C6E-4A75-4718-BFE0-901B870A9E24}" type="pres">
      <dgm:prSet presAssocID="{597EA20C-6D3E-4FBB-9738-78B68191ACA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0CA5B-DEBE-473F-9E4C-34A98A207EA7}" type="pres">
      <dgm:prSet presAssocID="{597EA20C-6D3E-4FBB-9738-78B68191ACA2}" presName="hierChild2" presStyleCnt="0"/>
      <dgm:spPr/>
    </dgm:pt>
    <dgm:pt modelId="{6B5AC498-2158-4D00-90A4-37B9E1BC29DA}" type="pres">
      <dgm:prSet presAssocID="{70B41BD5-7FD5-40AE-9BA3-06ACD687B0A6}" presName="Name25" presStyleLbl="parChTrans1D2" presStyleIdx="0" presStyleCnt="2"/>
      <dgm:spPr/>
      <dgm:t>
        <a:bodyPr/>
        <a:lstStyle/>
        <a:p>
          <a:endParaRPr lang="en-US"/>
        </a:p>
      </dgm:t>
    </dgm:pt>
    <dgm:pt modelId="{6D2FFE08-D31C-49A6-B198-5B7E439F8EF9}" type="pres">
      <dgm:prSet presAssocID="{70B41BD5-7FD5-40AE-9BA3-06ACD687B0A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FE80859-0B51-475F-A1D0-1A6B9774BE34}" type="pres">
      <dgm:prSet presAssocID="{7AB27F40-F983-41CD-8323-009FB34195A5}" presName="Name30" presStyleCnt="0"/>
      <dgm:spPr/>
    </dgm:pt>
    <dgm:pt modelId="{50FD367F-FE0F-4DD0-85EC-6A95031ADF27}" type="pres">
      <dgm:prSet presAssocID="{7AB27F40-F983-41CD-8323-009FB34195A5}" presName="level2Shape" presStyleLbl="node2" presStyleIdx="0" presStyleCnt="2"/>
      <dgm:spPr/>
      <dgm:t>
        <a:bodyPr/>
        <a:lstStyle/>
        <a:p>
          <a:endParaRPr lang="en-US"/>
        </a:p>
      </dgm:t>
    </dgm:pt>
    <dgm:pt modelId="{77750CFE-A5DB-40E7-B10B-C429A89FB271}" type="pres">
      <dgm:prSet presAssocID="{7AB27F40-F983-41CD-8323-009FB34195A5}" presName="hierChild3" presStyleCnt="0"/>
      <dgm:spPr/>
    </dgm:pt>
    <dgm:pt modelId="{7910C7D2-DA95-4549-86D5-62157468EC27}" type="pres">
      <dgm:prSet presAssocID="{41A4A64C-26D9-499D-8814-AD7468239622}" presName="Name25" presStyleLbl="parChTrans1D2" presStyleIdx="1" presStyleCnt="2"/>
      <dgm:spPr/>
      <dgm:t>
        <a:bodyPr/>
        <a:lstStyle/>
        <a:p>
          <a:endParaRPr lang="en-US"/>
        </a:p>
      </dgm:t>
    </dgm:pt>
    <dgm:pt modelId="{324BD4AF-6AFE-4448-BD13-FC22A45B22F7}" type="pres">
      <dgm:prSet presAssocID="{41A4A64C-26D9-499D-8814-AD746823962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40F77EE-46C8-4E56-9ADD-A7C096E301C9}" type="pres">
      <dgm:prSet presAssocID="{D5D73665-7333-45D5-AD36-ED66AADC9424}" presName="Name30" presStyleCnt="0"/>
      <dgm:spPr/>
    </dgm:pt>
    <dgm:pt modelId="{FEEDD368-AF15-4905-A137-FDA61DD00252}" type="pres">
      <dgm:prSet presAssocID="{D5D73665-7333-45D5-AD36-ED66AADC9424}" presName="level2Shape" presStyleLbl="node2" presStyleIdx="1" presStyleCnt="2"/>
      <dgm:spPr/>
      <dgm:t>
        <a:bodyPr/>
        <a:lstStyle/>
        <a:p>
          <a:endParaRPr lang="en-US"/>
        </a:p>
      </dgm:t>
    </dgm:pt>
    <dgm:pt modelId="{67BF72DA-BE4D-4BB3-8D16-D581EECA6E9E}" type="pres">
      <dgm:prSet presAssocID="{D5D73665-7333-45D5-AD36-ED66AADC9424}" presName="hierChild3" presStyleCnt="0"/>
      <dgm:spPr/>
    </dgm:pt>
    <dgm:pt modelId="{DECC10DF-FE9D-4873-8B7D-202AFBABAB44}" type="pres">
      <dgm:prSet presAssocID="{DD9054DD-0711-48F2-B22C-6E650CD918BF}" presName="bgShapesFlow" presStyleCnt="0"/>
      <dgm:spPr/>
    </dgm:pt>
  </dgm:ptLst>
  <dgm:cxnLst>
    <dgm:cxn modelId="{2001DFE5-C1C5-48B6-9528-64CFC003A7EF}" type="presOf" srcId="{70B41BD5-7FD5-40AE-9BA3-06ACD687B0A6}" destId="{6B5AC498-2158-4D00-90A4-37B9E1BC29DA}" srcOrd="0" destOrd="0" presId="urn:microsoft.com/office/officeart/2005/8/layout/hierarchy5"/>
    <dgm:cxn modelId="{97897E3A-D266-4327-9DDD-CBC4CF4B4A26}" type="presOf" srcId="{DD9054DD-0711-48F2-B22C-6E650CD918BF}" destId="{0D4FBF23-31AD-4987-ABDD-009E887D3FEC}" srcOrd="0" destOrd="0" presId="urn:microsoft.com/office/officeart/2005/8/layout/hierarchy5"/>
    <dgm:cxn modelId="{9C8D9B64-2033-4B82-B93E-636F0DC74FE0}" type="presOf" srcId="{7AB27F40-F983-41CD-8323-009FB34195A5}" destId="{50FD367F-FE0F-4DD0-85EC-6A95031ADF27}" srcOrd="0" destOrd="0" presId="urn:microsoft.com/office/officeart/2005/8/layout/hierarchy5"/>
    <dgm:cxn modelId="{CB78C07C-7236-4626-83C2-53B371338BA2}" srcId="{597EA20C-6D3E-4FBB-9738-78B68191ACA2}" destId="{D5D73665-7333-45D5-AD36-ED66AADC9424}" srcOrd="1" destOrd="0" parTransId="{41A4A64C-26D9-499D-8814-AD7468239622}" sibTransId="{88B7289A-C7E4-46C7-94D0-D1D2C623D5C9}"/>
    <dgm:cxn modelId="{27AE7602-29BA-4247-A3C2-1E3D977BC6B8}" type="presOf" srcId="{D5D73665-7333-45D5-AD36-ED66AADC9424}" destId="{FEEDD368-AF15-4905-A137-FDA61DD00252}" srcOrd="0" destOrd="0" presId="urn:microsoft.com/office/officeart/2005/8/layout/hierarchy5"/>
    <dgm:cxn modelId="{D4B2265D-9E79-4AC3-A118-2FBB78F7B0B7}" type="presOf" srcId="{597EA20C-6D3E-4FBB-9738-78B68191ACA2}" destId="{69306C6E-4A75-4718-BFE0-901B870A9E24}" srcOrd="0" destOrd="0" presId="urn:microsoft.com/office/officeart/2005/8/layout/hierarchy5"/>
    <dgm:cxn modelId="{F7A08C06-D4E0-458B-8C94-42576F0B2232}" type="presOf" srcId="{70B41BD5-7FD5-40AE-9BA3-06ACD687B0A6}" destId="{6D2FFE08-D31C-49A6-B198-5B7E439F8EF9}" srcOrd="1" destOrd="0" presId="urn:microsoft.com/office/officeart/2005/8/layout/hierarchy5"/>
    <dgm:cxn modelId="{3371C3F3-50F7-4E06-981C-7352D3368435}" srcId="{DD9054DD-0711-48F2-B22C-6E650CD918BF}" destId="{597EA20C-6D3E-4FBB-9738-78B68191ACA2}" srcOrd="0" destOrd="0" parTransId="{45AAE5F9-34EA-4BF9-A51F-2608788A1D60}" sibTransId="{9EA343C5-A5EE-4F26-8D3F-246C93F08582}"/>
    <dgm:cxn modelId="{57B2FB56-8D76-4761-B38D-1E8B8F5F2C8D}" srcId="{597EA20C-6D3E-4FBB-9738-78B68191ACA2}" destId="{7AB27F40-F983-41CD-8323-009FB34195A5}" srcOrd="0" destOrd="0" parTransId="{70B41BD5-7FD5-40AE-9BA3-06ACD687B0A6}" sibTransId="{A9332867-058D-4B44-B4EF-E6A32BB4946C}"/>
    <dgm:cxn modelId="{3E4E2625-BD51-46CA-956A-B7F20C0C752E}" type="presOf" srcId="{41A4A64C-26D9-499D-8814-AD7468239622}" destId="{7910C7D2-DA95-4549-86D5-62157468EC27}" srcOrd="0" destOrd="0" presId="urn:microsoft.com/office/officeart/2005/8/layout/hierarchy5"/>
    <dgm:cxn modelId="{009A80C1-8122-4D26-9203-DF6D7FE75458}" type="presOf" srcId="{41A4A64C-26D9-499D-8814-AD7468239622}" destId="{324BD4AF-6AFE-4448-BD13-FC22A45B22F7}" srcOrd="1" destOrd="0" presId="urn:microsoft.com/office/officeart/2005/8/layout/hierarchy5"/>
    <dgm:cxn modelId="{0229AE8E-9745-4AF8-A67A-AFD92285B6C9}" type="presParOf" srcId="{0D4FBF23-31AD-4987-ABDD-009E887D3FEC}" destId="{99CC9FF6-351D-4367-922B-FD3CBC557FD2}" srcOrd="0" destOrd="0" presId="urn:microsoft.com/office/officeart/2005/8/layout/hierarchy5"/>
    <dgm:cxn modelId="{40F16753-A049-4D53-95B1-C9E3DE3846F2}" type="presParOf" srcId="{99CC9FF6-351D-4367-922B-FD3CBC557FD2}" destId="{3A1A8A3D-4AD5-4696-B6B3-AD99B896D83B}" srcOrd="0" destOrd="0" presId="urn:microsoft.com/office/officeart/2005/8/layout/hierarchy5"/>
    <dgm:cxn modelId="{8EC043C6-79AE-4CC7-B106-DE02CFA1AE24}" type="presParOf" srcId="{3A1A8A3D-4AD5-4696-B6B3-AD99B896D83B}" destId="{CFA7970B-BA5E-4558-A662-25236AEFC3B6}" srcOrd="0" destOrd="0" presId="urn:microsoft.com/office/officeart/2005/8/layout/hierarchy5"/>
    <dgm:cxn modelId="{425E2074-DB7C-4205-B8FA-40AD267F50A4}" type="presParOf" srcId="{CFA7970B-BA5E-4558-A662-25236AEFC3B6}" destId="{69306C6E-4A75-4718-BFE0-901B870A9E24}" srcOrd="0" destOrd="0" presId="urn:microsoft.com/office/officeart/2005/8/layout/hierarchy5"/>
    <dgm:cxn modelId="{AA888E07-7C10-4136-AD39-138CE9B196CC}" type="presParOf" srcId="{CFA7970B-BA5E-4558-A662-25236AEFC3B6}" destId="{57C0CA5B-DEBE-473F-9E4C-34A98A207EA7}" srcOrd="1" destOrd="0" presId="urn:microsoft.com/office/officeart/2005/8/layout/hierarchy5"/>
    <dgm:cxn modelId="{F4D99AEF-28DF-49A5-A3C6-7BC78A1B9FDE}" type="presParOf" srcId="{57C0CA5B-DEBE-473F-9E4C-34A98A207EA7}" destId="{6B5AC498-2158-4D00-90A4-37B9E1BC29DA}" srcOrd="0" destOrd="0" presId="urn:microsoft.com/office/officeart/2005/8/layout/hierarchy5"/>
    <dgm:cxn modelId="{4687D4BB-038F-475C-9EA4-013E7F27FC44}" type="presParOf" srcId="{6B5AC498-2158-4D00-90A4-37B9E1BC29DA}" destId="{6D2FFE08-D31C-49A6-B198-5B7E439F8EF9}" srcOrd="0" destOrd="0" presId="urn:microsoft.com/office/officeart/2005/8/layout/hierarchy5"/>
    <dgm:cxn modelId="{AC715070-1623-4FA2-A76C-D198AB2071EB}" type="presParOf" srcId="{57C0CA5B-DEBE-473F-9E4C-34A98A207EA7}" destId="{9FE80859-0B51-475F-A1D0-1A6B9774BE34}" srcOrd="1" destOrd="0" presId="urn:microsoft.com/office/officeart/2005/8/layout/hierarchy5"/>
    <dgm:cxn modelId="{230DE0EC-00A4-46DE-AACF-200B85E33E0A}" type="presParOf" srcId="{9FE80859-0B51-475F-A1D0-1A6B9774BE34}" destId="{50FD367F-FE0F-4DD0-85EC-6A95031ADF27}" srcOrd="0" destOrd="0" presId="urn:microsoft.com/office/officeart/2005/8/layout/hierarchy5"/>
    <dgm:cxn modelId="{C4839A66-9B8B-4930-966D-FE4EFDE83D06}" type="presParOf" srcId="{9FE80859-0B51-475F-A1D0-1A6B9774BE34}" destId="{77750CFE-A5DB-40E7-B10B-C429A89FB271}" srcOrd="1" destOrd="0" presId="urn:microsoft.com/office/officeart/2005/8/layout/hierarchy5"/>
    <dgm:cxn modelId="{51F2C9FD-6093-4D8B-BD0A-9700CFEC3D0D}" type="presParOf" srcId="{57C0CA5B-DEBE-473F-9E4C-34A98A207EA7}" destId="{7910C7D2-DA95-4549-86D5-62157468EC27}" srcOrd="2" destOrd="0" presId="urn:microsoft.com/office/officeart/2005/8/layout/hierarchy5"/>
    <dgm:cxn modelId="{8730B435-3DC1-4897-8488-490DEFF35BAB}" type="presParOf" srcId="{7910C7D2-DA95-4549-86D5-62157468EC27}" destId="{324BD4AF-6AFE-4448-BD13-FC22A45B22F7}" srcOrd="0" destOrd="0" presId="urn:microsoft.com/office/officeart/2005/8/layout/hierarchy5"/>
    <dgm:cxn modelId="{EB81BA6A-F450-49D0-8855-24A539412629}" type="presParOf" srcId="{57C0CA5B-DEBE-473F-9E4C-34A98A207EA7}" destId="{240F77EE-46C8-4E56-9ADD-A7C096E301C9}" srcOrd="3" destOrd="0" presId="urn:microsoft.com/office/officeart/2005/8/layout/hierarchy5"/>
    <dgm:cxn modelId="{FF11BA57-1471-4962-8CCB-36C5B22BF82D}" type="presParOf" srcId="{240F77EE-46C8-4E56-9ADD-A7C096E301C9}" destId="{FEEDD368-AF15-4905-A137-FDA61DD00252}" srcOrd="0" destOrd="0" presId="urn:microsoft.com/office/officeart/2005/8/layout/hierarchy5"/>
    <dgm:cxn modelId="{00555FB4-A671-48EF-A655-F609AB24EAE6}" type="presParOf" srcId="{240F77EE-46C8-4E56-9ADD-A7C096E301C9}" destId="{67BF72DA-BE4D-4BB3-8D16-D581EECA6E9E}" srcOrd="1" destOrd="0" presId="urn:microsoft.com/office/officeart/2005/8/layout/hierarchy5"/>
    <dgm:cxn modelId="{E86880BC-91FF-4F67-BBD0-AA632BE82738}" type="presParOf" srcId="{0D4FBF23-31AD-4987-ABDD-009E887D3FEC}" destId="{DECC10DF-FE9D-4873-8B7D-202AFBABAB4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06C6E-4A75-4718-BFE0-901B870A9E24}">
      <dsp:nvSpPr>
        <dsp:cNvPr id="0" name=""/>
        <dsp:cNvSpPr/>
      </dsp:nvSpPr>
      <dsp:spPr>
        <a:xfrm>
          <a:off x="1220" y="874966"/>
          <a:ext cx="2951733" cy="1475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Syntax</a:t>
          </a:r>
          <a:endParaRPr lang="en-US" sz="6300" kern="1200" dirty="0"/>
        </a:p>
      </dsp:txBody>
      <dsp:txXfrm>
        <a:off x="44447" y="918193"/>
        <a:ext cx="2865279" cy="1389412"/>
      </dsp:txXfrm>
    </dsp:sp>
    <dsp:sp modelId="{6B5AC498-2158-4D00-90A4-37B9E1BC29DA}">
      <dsp:nvSpPr>
        <dsp:cNvPr id="0" name=""/>
        <dsp:cNvSpPr/>
      </dsp:nvSpPr>
      <dsp:spPr>
        <a:xfrm rot="19457599">
          <a:off x="2816285" y="1147411"/>
          <a:ext cx="1454028" cy="82353"/>
        </a:xfrm>
        <a:custGeom>
          <a:avLst/>
          <a:gdLst/>
          <a:ahLst/>
          <a:cxnLst/>
          <a:rect l="0" t="0" r="0" b="0"/>
          <a:pathLst>
            <a:path>
              <a:moveTo>
                <a:pt x="0" y="41176"/>
              </a:moveTo>
              <a:lnTo>
                <a:pt x="1454028" y="411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06949" y="1152237"/>
        <a:ext cx="72701" cy="72701"/>
      </dsp:txXfrm>
    </dsp:sp>
    <dsp:sp modelId="{50FD367F-FE0F-4DD0-85EC-6A95031ADF27}">
      <dsp:nvSpPr>
        <dsp:cNvPr id="0" name=""/>
        <dsp:cNvSpPr/>
      </dsp:nvSpPr>
      <dsp:spPr>
        <a:xfrm>
          <a:off x="4133646" y="26343"/>
          <a:ext cx="2951733" cy="1475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Meaning</a:t>
          </a:r>
          <a:endParaRPr lang="en-US" sz="6300" kern="1200" dirty="0"/>
        </a:p>
      </dsp:txBody>
      <dsp:txXfrm>
        <a:off x="4176873" y="69570"/>
        <a:ext cx="2865279" cy="1389412"/>
      </dsp:txXfrm>
    </dsp:sp>
    <dsp:sp modelId="{7910C7D2-DA95-4549-86D5-62157468EC27}">
      <dsp:nvSpPr>
        <dsp:cNvPr id="0" name=""/>
        <dsp:cNvSpPr/>
      </dsp:nvSpPr>
      <dsp:spPr>
        <a:xfrm rot="2142401">
          <a:off x="2816285" y="1996034"/>
          <a:ext cx="1454028" cy="82353"/>
        </a:xfrm>
        <a:custGeom>
          <a:avLst/>
          <a:gdLst/>
          <a:ahLst/>
          <a:cxnLst/>
          <a:rect l="0" t="0" r="0" b="0"/>
          <a:pathLst>
            <a:path>
              <a:moveTo>
                <a:pt x="0" y="41176"/>
              </a:moveTo>
              <a:lnTo>
                <a:pt x="1454028" y="411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06949" y="2000860"/>
        <a:ext cx="72701" cy="72701"/>
      </dsp:txXfrm>
    </dsp:sp>
    <dsp:sp modelId="{FEEDD368-AF15-4905-A137-FDA61DD00252}">
      <dsp:nvSpPr>
        <dsp:cNvPr id="0" name=""/>
        <dsp:cNvSpPr/>
      </dsp:nvSpPr>
      <dsp:spPr>
        <a:xfrm>
          <a:off x="4133646" y="1723589"/>
          <a:ext cx="2951733" cy="1475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Tone</a:t>
          </a:r>
          <a:endParaRPr lang="en-US" sz="6300" kern="1200" dirty="0"/>
        </a:p>
      </dsp:txBody>
      <dsp:txXfrm>
        <a:off x="4176873" y="1766816"/>
        <a:ext cx="2865279" cy="1389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94134-435E-447B-AF8F-E2F9805A678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F670-8196-45A7-BFBB-A649EAD6A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F670-8196-45A7-BFBB-A649EAD6AA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F670-8196-45A7-BFBB-A649EAD6AA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5E71B7-95BE-4512-8017-5CC1A9F04D42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0186E6-378E-49F0-B92D-3B276CEE40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9gspElv1yvc&amp;list=PL671AA3F0F73084B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DWACpDlqK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daspeak.co.uk/index.ph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UZI0vE0F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Everything’s An Argument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Lang and Comp: Snell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4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Pathos (Emotional Appeal)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appeal to pathos persuades people by appealing to their emotions.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Pathos shares the same root as: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Sympathetic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Empathic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Pathetic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family of words refers to shared feelings and suffering.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80307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Pathos: Tugging Heart Strings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1"/>
            <a:ext cx="8915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Sometimes appeals to pathos are intended to make an audience feel:</a:t>
            </a:r>
          </a:p>
          <a:p>
            <a:pPr lvl="1"/>
            <a:r>
              <a:rPr lang="en-US" sz="2800" dirty="0" smtClean="0"/>
              <a:t>Sadness</a:t>
            </a:r>
          </a:p>
          <a:p>
            <a:pPr lvl="1"/>
            <a:r>
              <a:rPr lang="en-US" sz="2800" dirty="0" smtClean="0"/>
              <a:t>Pity</a:t>
            </a:r>
          </a:p>
          <a:p>
            <a:pPr lvl="1"/>
            <a:r>
              <a:rPr lang="en-US" sz="2800" dirty="0" smtClean="0"/>
              <a:t>Guilt</a:t>
            </a:r>
          </a:p>
          <a:p>
            <a:pPr lvl="1"/>
            <a:r>
              <a:rPr lang="en-US" sz="2800" dirty="0" smtClean="0"/>
              <a:t>Compassion</a:t>
            </a:r>
          </a:p>
        </p:txBody>
      </p:sp>
      <p:pic>
        <p:nvPicPr>
          <p:cNvPr id="9220" name="Picture 4" descr="http://2.bp.blogspot.com/-9q1SFG5ZK7o/UKEkNoM-rEI/AAAAAAAAA38/omW9G2G3jZc/s1600/Pulling+Heartstr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15626"/>
          <a:stretch/>
        </p:blipFill>
        <p:spPr bwMode="auto">
          <a:xfrm>
            <a:off x="152400" y="1524000"/>
            <a:ext cx="8915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Pathos: Other Objectives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 </a:t>
            </a:r>
          </a:p>
          <a:p>
            <a:r>
              <a:rPr lang="en-US" dirty="0"/>
              <a:t>Joy</a:t>
            </a:r>
          </a:p>
          <a:p>
            <a:r>
              <a:rPr lang="en-US" dirty="0"/>
              <a:t>Pride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Greed</a:t>
            </a:r>
          </a:p>
          <a:p>
            <a:r>
              <a:rPr lang="en-US" dirty="0" smtClean="0"/>
              <a:t>Desire </a:t>
            </a:r>
          </a:p>
          <a:p>
            <a:endParaRPr lang="en-US" dirty="0"/>
          </a:p>
          <a:p>
            <a:r>
              <a:rPr lang="en-US" dirty="0"/>
              <a:t>Fear</a:t>
            </a:r>
          </a:p>
          <a:p>
            <a:r>
              <a:rPr lang="en-US" dirty="0"/>
              <a:t>Anger</a:t>
            </a:r>
          </a:p>
          <a:p>
            <a:r>
              <a:rPr lang="en-US" dirty="0"/>
              <a:t>Disgust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Up-Down Arrow 3"/>
          <p:cNvSpPr/>
          <p:nvPr/>
        </p:nvSpPr>
        <p:spPr>
          <a:xfrm>
            <a:off x="304800" y="1524000"/>
            <a:ext cx="457200" cy="495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786" r="4483"/>
          <a:stretch/>
        </p:blipFill>
        <p:spPr bwMode="auto">
          <a:xfrm>
            <a:off x="2889250" y="1879600"/>
            <a:ext cx="47815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Pathos Television Ad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572000" cy="284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emotions are evoked by the first 30 seconds of the commercial?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the </a:t>
            </a:r>
            <a:r>
              <a:rPr lang="en-US" dirty="0" smtClean="0"/>
              <a:t>rhetorician </a:t>
            </a:r>
            <a:r>
              <a:rPr lang="en-US" dirty="0" smtClean="0"/>
              <a:t>want the audience to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</a:t>
            </a:r>
            <a:r>
              <a:rPr lang="en-US" sz="2400" dirty="0" smtClean="0">
                <a:hlinkClick r:id="rId2"/>
              </a:rPr>
              <a:t>here</a:t>
            </a:r>
            <a:r>
              <a:rPr lang="en-US" sz="2400" dirty="0" smtClean="0"/>
              <a:t> for to play video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 descr="http://www.freewoodpost.com/wp-content/uploads/2013/04/sarah_mcLach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676400"/>
            <a:ext cx="3460750" cy="25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Effectiveness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ad raised well over $30 million dollars for the American Society for the Prevention of Cruelty to Animals.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was so effective because it provided a one-two punch to audiences: </a:t>
            </a:r>
            <a:r>
              <a:rPr lang="en-US" b="1" dirty="0" smtClean="0"/>
              <a:t>make them feel terribly sad and then provide them with a way to alleviate that sadness. </a:t>
            </a:r>
            <a:endParaRPr lang="en-US" b="1" dirty="0"/>
          </a:p>
        </p:txBody>
      </p:sp>
      <p:pic>
        <p:nvPicPr>
          <p:cNvPr id="12292" name="Picture 4" descr="http://www.aspca.org/sites/default/files/aspca-logo-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91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Pathos Review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00200"/>
            <a:ext cx="90805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Again, an appeal to pathos is designed to get an audience to feel the same emotions as the rhetorician.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most commonly invoked emotions include sympathy, anger, and fear.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2" descr="http://associatesmind.com/wp-content/uploads/2013/11/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30500"/>
            <a:ext cx="8839200" cy="19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Logos (Logical Appeal)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appeal to </a:t>
            </a:r>
            <a:r>
              <a:rPr lang="en-US" dirty="0" smtClean="0"/>
              <a:t>logos </a:t>
            </a:r>
            <a:r>
              <a:rPr lang="en-US" dirty="0"/>
              <a:t>persuades people </a:t>
            </a:r>
            <a:r>
              <a:rPr lang="en-US" dirty="0" smtClean="0"/>
              <a:t>through the use of logic.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www.dcmemorials.com/Img/0000001/00187_00100729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9499" r="10185"/>
          <a:stretch/>
        </p:blipFill>
        <p:spPr bwMode="auto">
          <a:xfrm>
            <a:off x="221343" y="2057400"/>
            <a:ext cx="3810000" cy="45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68668"/>
              </p:ext>
            </p:extLst>
          </p:nvPr>
        </p:nvGraphicFramePr>
        <p:xfrm>
          <a:off x="4495800" y="2606205"/>
          <a:ext cx="3886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1508760">
                <a:tc>
                  <a:txBody>
                    <a:bodyPr/>
                    <a:lstStyle/>
                    <a:p>
                      <a:r>
                        <a:rPr lang="en-US" dirty="0" smtClean="0"/>
                        <a:t>Facts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Points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Inferences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Step-by-Step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A+B=C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Analogies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19971"/>
            <a:ext cx="6705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Spotting an Appeal to Logos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9972"/>
            <a:ext cx="6553200" cy="3276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Are their </a:t>
            </a:r>
            <a:r>
              <a:rPr lang="en-US" dirty="0"/>
              <a:t>arguments based on </a:t>
            </a:r>
            <a:r>
              <a:rPr lang="en-US" dirty="0" smtClean="0"/>
              <a:t>definition?</a:t>
            </a:r>
          </a:p>
          <a:p>
            <a:pPr lvl="1"/>
            <a:r>
              <a:rPr lang="en-US" dirty="0" smtClean="0"/>
              <a:t>What does a term mean?</a:t>
            </a:r>
          </a:p>
          <a:p>
            <a:pPr lvl="1"/>
            <a:r>
              <a:rPr lang="en-US" dirty="0" smtClean="0"/>
              <a:t>What is the essential nature of something? i.e. freedom.</a:t>
            </a:r>
          </a:p>
          <a:p>
            <a:pPr lvl="1"/>
            <a:r>
              <a:rPr lang="en-US" dirty="0" smtClean="0"/>
              <a:t>What features does something have?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Does the </a:t>
            </a:r>
            <a:r>
              <a:rPr lang="en-US" dirty="0" smtClean="0"/>
              <a:t>rhetorician </a:t>
            </a:r>
            <a:r>
              <a:rPr lang="en-US" dirty="0"/>
              <a:t>make analogies or comparisons?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Are there appeals to cause and consequences?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Does the </a:t>
            </a:r>
            <a:r>
              <a:rPr lang="en-US" dirty="0" smtClean="0"/>
              <a:t>rhetorician </a:t>
            </a:r>
            <a:r>
              <a:rPr lang="en-US" dirty="0"/>
              <a:t>rely on testimony or authority by citing the received opinions of experts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4" b="99465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63" y="2605771"/>
            <a:ext cx="2757055" cy="42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Logos: Citing Experts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10000" cy="43364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Another visit from our favorite rhetorical superhero!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Citing credible sources probably best fits under the umbrella of Logos.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69473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Logos Video Ad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572000" cy="284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strategies do the rhetoricians use to appeal to logos?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visual elements of the video emphasize the use of logic?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</a:t>
            </a:r>
            <a:r>
              <a:rPr lang="en-US" sz="2400" dirty="0" smtClean="0">
                <a:hlinkClick r:id="rId2"/>
              </a:rPr>
              <a:t>here</a:t>
            </a:r>
            <a:r>
              <a:rPr lang="en-US" sz="2400" dirty="0" smtClean="0"/>
              <a:t> for to play video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at 8:19 minute mark.  </a:t>
            </a:r>
            <a:endParaRPr lang="en-US" dirty="0"/>
          </a:p>
        </p:txBody>
      </p:sp>
      <p:pic>
        <p:nvPicPr>
          <p:cNvPr id="17410" name="Picture 2" descr="http://blogs.ubc.ca/kellymarketingblog/files/2014/03/Kony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94164"/>
            <a:ext cx="358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Three Appeals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Greek philosopher Aristotle was interested in how people won agreement.  He divided techniques of persuasion into three categories: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Ethos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Pathos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Logos</a:t>
            </a:r>
            <a:endParaRPr lang="en-US" sz="2800" dirty="0"/>
          </a:p>
        </p:txBody>
      </p:sp>
      <p:pic>
        <p:nvPicPr>
          <p:cNvPr id="1026" name="Picture 2" descr="http://associatesmind.com/wp-content/uploads/2013/11/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6972"/>
            <a:ext cx="8839200" cy="19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Logos Review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00200"/>
            <a:ext cx="90805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Again, an appeal to </a:t>
            </a:r>
            <a:r>
              <a:rPr lang="en-US" dirty="0" smtClean="0"/>
              <a:t>log</a:t>
            </a:r>
            <a:r>
              <a:rPr lang="en-US" dirty="0" smtClean="0"/>
              <a:t>os </a:t>
            </a:r>
            <a:r>
              <a:rPr lang="en-US" dirty="0" smtClean="0"/>
              <a:t>is designed to get an audience </a:t>
            </a:r>
            <a:r>
              <a:rPr lang="en-US" dirty="0" smtClean="0"/>
              <a:t>to make sense of the situation.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most </a:t>
            </a:r>
            <a:r>
              <a:rPr lang="en-US" dirty="0" smtClean="0"/>
              <a:t>commonly used are analogies, step-by-step patterns,</a:t>
            </a:r>
          </a:p>
          <a:p>
            <a:pPr marL="0" indent="0">
              <a:buNone/>
            </a:pPr>
            <a:r>
              <a:rPr lang="en-US" dirty="0" smtClean="0"/>
              <a:t> syllogisms, and examples.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2" descr="http://associatesmind.com/wp-content/uploads/2013/11/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30500"/>
            <a:ext cx="8839200" cy="19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Jolliffe’s</a:t>
            </a:r>
            <a:r>
              <a:rPr lang="en-US" sz="6000" dirty="0" smtClean="0"/>
              <a:t> Framework</a:t>
            </a:r>
            <a:endParaRPr lang="en-US" sz="6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6" t="24080" r="37364" b="31647"/>
          <a:stretch/>
        </p:blipFill>
        <p:spPr bwMode="auto">
          <a:xfrm>
            <a:off x="3124200" y="1447800"/>
            <a:ext cx="5243380" cy="50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 err="1"/>
              <a:t>exigence</a:t>
            </a:r>
            <a:r>
              <a:rPr lang="en-US" dirty="0"/>
              <a:t> is a pressing problem in the world, something to which people must </a:t>
            </a:r>
            <a:r>
              <a:rPr lang="en-US" dirty="0" smtClean="0"/>
              <a:t>attend.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 err="1"/>
              <a:t>exigence</a:t>
            </a:r>
            <a:r>
              <a:rPr lang="en-US" dirty="0"/>
              <a:t>, [Lloyd] </a:t>
            </a:r>
            <a:r>
              <a:rPr lang="en-US" dirty="0" err="1"/>
              <a:t>Bitzer</a:t>
            </a:r>
            <a:r>
              <a:rPr lang="en-US" dirty="0"/>
              <a:t> (1968) asserted, is 'an imperfection marked by urgency; it is a defect, an obstacle, something waiting to be done, a thing which is other than it should </a:t>
            </a:r>
            <a:r>
              <a:rPr lang="en-US" dirty="0" smtClean="0"/>
              <a:t>be.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52400"/>
            <a:ext cx="332401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Exigence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073" y="1558638"/>
            <a:ext cx="51054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Exigence</a:t>
            </a:r>
            <a:r>
              <a:rPr lang="en-US" dirty="0" smtClean="0"/>
              <a:t> </a:t>
            </a:r>
            <a:r>
              <a:rPr lang="en-US" dirty="0"/>
              <a:t>has to do with what prompts the author to write in the first place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a </a:t>
            </a:r>
            <a:r>
              <a:rPr lang="en-US" dirty="0"/>
              <a:t>sense of </a:t>
            </a:r>
            <a:r>
              <a:rPr lang="en-US" dirty="0" smtClean="0"/>
              <a:t>urgency</a:t>
            </a:r>
          </a:p>
          <a:p>
            <a:r>
              <a:rPr lang="en-US" dirty="0" smtClean="0"/>
              <a:t>a </a:t>
            </a:r>
            <a:r>
              <a:rPr lang="en-US" dirty="0"/>
              <a:t>problem that requires attention right </a:t>
            </a:r>
            <a:r>
              <a:rPr lang="en-US" dirty="0" smtClean="0"/>
              <a:t>now</a:t>
            </a:r>
          </a:p>
          <a:p>
            <a:r>
              <a:rPr lang="en-US" dirty="0" smtClean="0"/>
              <a:t>a </a:t>
            </a:r>
            <a:r>
              <a:rPr lang="en-US" dirty="0"/>
              <a:t>need that must be met</a:t>
            </a:r>
            <a:r>
              <a:rPr lang="en-US" dirty="0" smtClean="0"/>
              <a:t>,</a:t>
            </a:r>
          </a:p>
          <a:p>
            <a:r>
              <a:rPr lang="en-US" dirty="0" smtClean="0"/>
              <a:t>a </a:t>
            </a:r>
            <a:r>
              <a:rPr lang="en-US" dirty="0"/>
              <a:t>concept that must be understood before the audience can move to a next </a:t>
            </a:r>
            <a:r>
              <a:rPr lang="en-US" dirty="0" smtClean="0"/>
              <a:t>step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(M. Jimmie </a:t>
            </a:r>
            <a:r>
              <a:rPr lang="en-US" dirty="0" err="1"/>
              <a:t>Killingsworth</a:t>
            </a:r>
            <a:r>
              <a:rPr lang="en-US" dirty="0"/>
              <a:t>, </a:t>
            </a:r>
            <a:r>
              <a:rPr lang="en-US" i="1" dirty="0"/>
              <a:t>Appeals in Modern Rhetoric</a:t>
            </a:r>
            <a:r>
              <a:rPr lang="en-US" dirty="0"/>
              <a:t>. SIU, 2005)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600200"/>
            <a:ext cx="335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Exigence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6"/>
          <a:stretch/>
        </p:blipFill>
        <p:spPr bwMode="auto">
          <a:xfrm flipH="1">
            <a:off x="152400" y="1524000"/>
            <a:ext cx="883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724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Exigence</a:t>
            </a:r>
            <a:r>
              <a:rPr lang="en-US" sz="2400" dirty="0" smtClean="0"/>
              <a:t> is sometimes compared to an outside force pushing a </a:t>
            </a:r>
            <a:r>
              <a:rPr lang="en-US" sz="2400" dirty="0" err="1" smtClean="0"/>
              <a:t>rhetor</a:t>
            </a:r>
            <a:r>
              <a:rPr lang="en-US" sz="2400" dirty="0" smtClean="0"/>
              <a:t> to write about the topic.  </a:t>
            </a:r>
          </a:p>
          <a:p>
            <a:endParaRPr lang="en-US" sz="2400" dirty="0"/>
          </a:p>
          <a:p>
            <a:r>
              <a:rPr lang="en-US" sz="2400" dirty="0" smtClean="0"/>
              <a:t>Ask: What pushed the </a:t>
            </a:r>
            <a:r>
              <a:rPr lang="en-US" sz="2400" dirty="0" smtClean="0"/>
              <a:t>speaker write </a:t>
            </a:r>
            <a:r>
              <a:rPr lang="en-US" sz="2400" dirty="0" smtClean="0"/>
              <a:t>the piece or deliver this speech?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Audience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readers of listeners </a:t>
            </a:r>
            <a:r>
              <a:rPr lang="en-US" i="1" dirty="0" smtClean="0"/>
              <a:t>imagined </a:t>
            </a:r>
            <a:r>
              <a:rPr lang="en-US" dirty="0" smtClean="0"/>
              <a:t>by a writer or speaker before and during the composition of a text.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9302" r="8562" b="9725"/>
          <a:stretch/>
        </p:blipFill>
        <p:spPr bwMode="auto">
          <a:xfrm>
            <a:off x="2438400" y="2514600"/>
            <a:ext cx="4094669" cy="4010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Audience: Who are these people?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4196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rhetorician can increase awareness of an audience by considering a few questions.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are to be your readers?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their age level? background? education?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do they 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their beliefs and attitudes?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interests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What, if anything, sets them apart from other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familiar are they with your subject?</a:t>
            </a:r>
          </a:p>
          <a:p>
            <a:endParaRPr lang="en-US" dirty="0" smtClean="0"/>
          </a:p>
          <a:p>
            <a:r>
              <a:rPr lang="en-US" dirty="0" smtClean="0"/>
              <a:t>(X.J. Kennedy, et al., </a:t>
            </a:r>
            <a:r>
              <a:rPr lang="en-US" i="1" dirty="0" smtClean="0"/>
              <a:t>The Bedford Reader</a:t>
            </a:r>
            <a:r>
              <a:rPr lang="en-US" dirty="0" smtClean="0"/>
              <a:t>, 1997)</a:t>
            </a:r>
            <a:endParaRPr lang="en-US" dirty="0"/>
          </a:p>
        </p:txBody>
      </p:sp>
      <p:pic>
        <p:nvPicPr>
          <p:cNvPr id="24581" name="Picture 5" descr="http://thepoliticalcarnival.net/wp-content/uploads/2013/08/who-are-these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9" y="1473415"/>
            <a:ext cx="3730625" cy="40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Audience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Knowing your </a:t>
            </a:r>
            <a:r>
              <a:rPr lang="en-US" b="1" dirty="0"/>
              <a:t>audience</a:t>
            </a:r>
            <a:r>
              <a:rPr lang="en-US" dirty="0"/>
              <a:t> means understanding what it is that they want to know, what they are interested in, whether they agree with or oppose your central </a:t>
            </a:r>
            <a:r>
              <a:rPr lang="en-US" dirty="0" smtClean="0"/>
              <a:t>arguments, </a:t>
            </a:r>
            <a:r>
              <a:rPr lang="en-US" dirty="0"/>
              <a:t>and whether they are likely to find your subject matter useful. </a:t>
            </a:r>
            <a:r>
              <a:rPr lang="en-US" dirty="0" smtClean="0"/>
              <a:t>--David </a:t>
            </a:r>
            <a:r>
              <a:rPr lang="en-US" dirty="0"/>
              <a:t>E. </a:t>
            </a:r>
            <a:r>
              <a:rPr lang="en-US" dirty="0" smtClean="0"/>
              <a:t>Gray</a:t>
            </a:r>
          </a:p>
          <a:p>
            <a:endParaRPr lang="en-US" dirty="0"/>
          </a:p>
          <a:p>
            <a:r>
              <a:rPr lang="en-US" dirty="0"/>
              <a:t>Even the way you organize your writing and the amount of </a:t>
            </a:r>
            <a:r>
              <a:rPr lang="en-US" dirty="0" smtClean="0"/>
              <a:t>details </a:t>
            </a:r>
            <a:r>
              <a:rPr lang="en-US" dirty="0"/>
              <a:t>you include (the terms you define, the amount of context you provide, the level of your explanations) depends in part on what your audience needs to know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r>
              <a:rPr lang="en-US" dirty="0" smtClean="0"/>
              <a:t>	-- </a:t>
            </a:r>
            <a:r>
              <a:rPr lang="en-US" i="1" dirty="0" smtClean="0"/>
              <a:t>Scribner's </a:t>
            </a:r>
            <a:r>
              <a:rPr lang="en-US" i="1" dirty="0"/>
              <a:t>Handbook for Writers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11905"/>
          <a:stretch/>
        </p:blipFill>
        <p:spPr bwMode="auto">
          <a:xfrm>
            <a:off x="5219700" y="1600200"/>
            <a:ext cx="358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smtClean="0"/>
              <a:t>Purpose</a:t>
            </a:r>
            <a:endParaRPr lang="en-US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6"/>
          <a:stretch/>
        </p:blipFill>
        <p:spPr bwMode="auto">
          <a:xfrm flipH="1">
            <a:off x="152399" y="1524001"/>
            <a:ext cx="883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495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an </a:t>
            </a:r>
            <a:r>
              <a:rPr lang="en-US" sz="2400" u="sng" dirty="0" err="1" smtClean="0"/>
              <a:t>exigence</a:t>
            </a:r>
            <a:r>
              <a:rPr lang="en-US" sz="2400" dirty="0" smtClean="0"/>
              <a:t> is a force that </a:t>
            </a:r>
            <a:r>
              <a:rPr lang="en-US" sz="2400" u="sng" dirty="0" smtClean="0"/>
              <a:t>pushes </a:t>
            </a:r>
            <a:r>
              <a:rPr lang="en-US" sz="2400" dirty="0" smtClean="0"/>
              <a:t>a rhetorician into composing a piece.</a:t>
            </a:r>
          </a:p>
          <a:p>
            <a:endParaRPr lang="en-US" sz="2400" dirty="0"/>
          </a:p>
          <a:p>
            <a:r>
              <a:rPr lang="en-US" sz="2400" dirty="0" smtClean="0"/>
              <a:t>Think of </a:t>
            </a:r>
            <a:r>
              <a:rPr lang="en-US" sz="2400" u="sng" dirty="0" smtClean="0"/>
              <a:t>purpose</a:t>
            </a:r>
            <a:r>
              <a:rPr lang="en-US" sz="2400" dirty="0" smtClean="0"/>
              <a:t> as the force </a:t>
            </a:r>
            <a:r>
              <a:rPr lang="en-US" sz="2400" u="sng" dirty="0" smtClean="0"/>
              <a:t>pulling</a:t>
            </a:r>
            <a:r>
              <a:rPr lang="en-US" sz="2400" dirty="0" smtClean="0"/>
              <a:t> a writer through the composition.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Author’s Purpose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persuade</a:t>
            </a:r>
          </a:p>
          <a:p>
            <a:r>
              <a:rPr lang="en-US" dirty="0" smtClean="0"/>
              <a:t>To inform</a:t>
            </a:r>
          </a:p>
          <a:p>
            <a:r>
              <a:rPr lang="en-US" dirty="0" smtClean="0"/>
              <a:t>To entertain</a:t>
            </a:r>
          </a:p>
          <a:p>
            <a:pPr marL="0" indent="0">
              <a:buNone/>
            </a:pPr>
            <a:r>
              <a:rPr lang="en-US" dirty="0" smtClean="0"/>
              <a:t>-----------------------</a:t>
            </a:r>
          </a:p>
          <a:p>
            <a:r>
              <a:rPr lang="en-US" dirty="0" smtClean="0"/>
              <a:t>To describe</a:t>
            </a:r>
          </a:p>
          <a:p>
            <a:r>
              <a:rPr lang="en-US" dirty="0" smtClean="0"/>
              <a:t>To inspire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r="11212"/>
          <a:stretch/>
        </p:blipFill>
        <p:spPr bwMode="auto">
          <a:xfrm>
            <a:off x="3387436" y="1420091"/>
            <a:ext cx="4613564" cy="47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Ethos (Ethical Appeal)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Ethos is all about credibility.  We believe people we respect have behaved ethically.  A rhetorician  may appeal to ethos if he/she is credible or perhaps attack an opponent’s credibility.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9"/>
          <a:stretch/>
        </p:blipFill>
        <p:spPr bwMode="auto">
          <a:xfrm>
            <a:off x="152400" y="3276600"/>
            <a:ext cx="8839200" cy="23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28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Author’s Purpose 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24581"/>
              </p:ext>
            </p:extLst>
          </p:nvPr>
        </p:nvGraphicFramePr>
        <p:xfrm>
          <a:off x="685800" y="1600200"/>
          <a:ext cx="4953000" cy="4389120"/>
        </p:xfrm>
        <a:graphic>
          <a:graphicData uri="http://schemas.openxmlformats.org/drawingml/2006/table">
            <a:tbl>
              <a:tblPr/>
              <a:tblGrid>
                <a:gridCol w="213360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Informative</a:t>
                      </a:r>
                      <a:endParaRPr lang="en-US" sz="2400" u="sng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Persuasive</a:t>
                      </a:r>
                      <a:endParaRPr lang="en-US" sz="2400" u="sng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to inform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persuade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to describe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to convince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to define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to influence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to review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argue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to notify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recommend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to instruct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change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to advise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advocate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to announce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urge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to explain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defend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to demonstrate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justify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to illustrate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</a:t>
                      </a:r>
                      <a:r>
                        <a:rPr lang="en-US" sz="2400" dirty="0" smtClean="0"/>
                        <a:t>support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http://images.sharefaith.com/images/3/1214259614951_114/img_large_watermark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 bwMode="auto">
          <a:xfrm>
            <a:off x="4800600" y="2133600"/>
            <a:ext cx="3973076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Organization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581400" cy="4525963"/>
          </a:xfrm>
        </p:spPr>
        <p:txBody>
          <a:bodyPr/>
          <a:lstStyle/>
          <a:p>
            <a:r>
              <a:rPr lang="en-US" dirty="0" smtClean="0"/>
              <a:t>Organization refers to how the text is put together.</a:t>
            </a:r>
          </a:p>
          <a:p>
            <a:endParaRPr lang="en-US" dirty="0"/>
          </a:p>
          <a:p>
            <a:r>
              <a:rPr lang="en-US" dirty="0" smtClean="0"/>
              <a:t>People will often refer to this as a text’s “structure” or “form”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1470437"/>
            <a:ext cx="3321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100" u="sng" dirty="0" smtClean="0"/>
              <a:t>Organizational Structures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/>
              <a:t>Chronological</a:t>
            </a:r>
            <a:endParaRPr lang="en-US" sz="21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Compare and Contrast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Order of Importance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Sequence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Spatial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Cause and Effect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Problem and Solution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9982200" y="1687299"/>
            <a:ext cx="914400" cy="609600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9982200" y="2418175"/>
            <a:ext cx="914400" cy="609600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9982200" y="3171337"/>
            <a:ext cx="914400" cy="609600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9982200" y="3971975"/>
            <a:ext cx="914400" cy="609600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82200" y="4687826"/>
            <a:ext cx="914400" cy="42153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72583"/>
            <a:ext cx="1221883" cy="50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Diction can be defined as “the choice of words.”  Diction is effective when chosen words are appropriate for an audience.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6" b="23261"/>
          <a:stretch/>
        </p:blipFill>
        <p:spPr bwMode="auto">
          <a:xfrm>
            <a:off x="1046018" y="2244436"/>
            <a:ext cx="6691745" cy="267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257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“Ride” 		“Wheels”		“Car”	      “Automobile”	            “Motor Car”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304800" y="5647914"/>
            <a:ext cx="8305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Diction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533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Sometimes </a:t>
            </a:r>
            <a:r>
              <a:rPr lang="en-US" sz="2000" b="1" dirty="0"/>
              <a:t>diction</a:t>
            </a:r>
            <a:r>
              <a:rPr lang="en-US" sz="2000" dirty="0"/>
              <a:t> is described in terms of four levels of language: </a:t>
            </a:r>
            <a:endParaRPr lang="en-US" sz="2000" dirty="0" smtClean="0"/>
          </a:p>
          <a:p>
            <a:pPr marL="342900" indent="-342900">
              <a:buAutoNum type="arabicParenBoth"/>
            </a:pPr>
            <a:r>
              <a:rPr lang="en-US" sz="2000" i="1" dirty="0" smtClean="0"/>
              <a:t>formal</a:t>
            </a:r>
            <a:r>
              <a:rPr lang="en-US" sz="2000" dirty="0"/>
              <a:t>, as in serious </a:t>
            </a:r>
            <a:r>
              <a:rPr lang="en-US" sz="2000" dirty="0" smtClean="0"/>
              <a:t>discourse </a:t>
            </a:r>
            <a:endParaRPr lang="en-US" sz="2000" dirty="0"/>
          </a:p>
          <a:p>
            <a:pPr marL="342900" indent="-342900">
              <a:buAutoNum type="arabicParenBoth"/>
            </a:pPr>
            <a:r>
              <a:rPr lang="en-US" sz="2000" i="1" dirty="0" smtClean="0"/>
              <a:t>informal</a:t>
            </a:r>
            <a:r>
              <a:rPr lang="en-US" sz="2000" dirty="0"/>
              <a:t>, as in relaxed but polite </a:t>
            </a:r>
            <a:r>
              <a:rPr lang="en-US" sz="2000" dirty="0" smtClean="0"/>
              <a:t>conversation 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3) </a:t>
            </a:r>
            <a:r>
              <a:rPr lang="en-US" sz="2000" i="1" dirty="0"/>
              <a:t>colloquial</a:t>
            </a:r>
            <a:r>
              <a:rPr lang="en-US" sz="2000" dirty="0"/>
              <a:t>, as in everyday </a:t>
            </a:r>
            <a:r>
              <a:rPr lang="en-US" sz="2000" dirty="0" smtClean="0"/>
              <a:t>usage </a:t>
            </a:r>
          </a:p>
          <a:p>
            <a:r>
              <a:rPr lang="en-US" sz="2000" dirty="0" smtClean="0"/>
              <a:t>(4) </a:t>
            </a:r>
            <a:r>
              <a:rPr lang="en-US" sz="2000" i="1" dirty="0" smtClean="0"/>
              <a:t>slang</a:t>
            </a:r>
            <a:r>
              <a:rPr lang="en-US" sz="2000" dirty="0"/>
              <a:t>, as in impolite and newly coined </a:t>
            </a:r>
            <a:r>
              <a:rPr lang="en-US" sz="2000" dirty="0" smtClean="0"/>
              <a:t>words. </a:t>
            </a:r>
          </a:p>
          <a:p>
            <a:endParaRPr lang="en-US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is generally agreed that the qualities of proper diction are appropriateness, correctness, and accuracy.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5236"/>
            <a:ext cx="2819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3017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Hey girl, is this too formal?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Syntax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525963"/>
          </a:xfrm>
        </p:spPr>
        <p:txBody>
          <a:bodyPr/>
          <a:lstStyle/>
          <a:p>
            <a:r>
              <a:rPr lang="en-US" i="1" dirty="0"/>
              <a:t>Syntax</a:t>
            </a:r>
            <a:r>
              <a:rPr lang="en-US" dirty="0"/>
              <a:t> is primarily concerned with the ways in which words are put together in sentences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Syntax</a:t>
            </a:r>
            <a:r>
              <a:rPr lang="en-US" dirty="0" smtClean="0"/>
              <a:t> </a:t>
            </a:r>
            <a:r>
              <a:rPr lang="en-US" dirty="0"/>
              <a:t>is a word which comes from the </a:t>
            </a:r>
            <a:r>
              <a:rPr lang="en-US" dirty="0" smtClean="0"/>
              <a:t>Greeks. </a:t>
            </a:r>
            <a:r>
              <a:rPr lang="en-US" dirty="0"/>
              <a:t>It means, in that language, </a:t>
            </a:r>
            <a:r>
              <a:rPr lang="en-US" i="1" dirty="0"/>
              <a:t>the joining of several things </a:t>
            </a:r>
            <a:r>
              <a:rPr lang="en-US" i="1" dirty="0" smtClean="0"/>
              <a:t>together.</a:t>
            </a:r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70552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867" y="5574268"/>
            <a:ext cx="359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 for Yoda-speak generator.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Yoda as Student </a:t>
            </a:r>
            <a:r>
              <a:rPr lang="en-US" sz="6000" smtClean="0"/>
              <a:t>&amp; Teacher</a:t>
            </a:r>
            <a:endParaRPr lang="en-US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4038600"/>
            <a:ext cx="6934200" cy="24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600200"/>
            <a:ext cx="6858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6000" dirty="0" smtClean="0"/>
              <a:t>Key Syntax </a:t>
            </a:r>
            <a:r>
              <a:rPr lang="en-US" sz="6000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does syntax contribute to and enhance the meaning and effect of language?</a:t>
            </a:r>
          </a:p>
          <a:p>
            <a:pPr lvl="0"/>
            <a:r>
              <a:rPr lang="en-US" dirty="0"/>
              <a:t>How does syntax contribute to tone?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7096372"/>
              </p:ext>
            </p:extLst>
          </p:nvPr>
        </p:nvGraphicFramePr>
        <p:xfrm>
          <a:off x="1143000" y="3048000"/>
          <a:ext cx="7086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8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Syntactical Strategies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Among others, Authors may </a:t>
            </a:r>
            <a:r>
              <a:rPr lang="en-US" dirty="0"/>
              <a:t>use:</a:t>
            </a:r>
          </a:p>
          <a:p>
            <a:pPr lvl="1"/>
            <a:r>
              <a:rPr lang="en-US" dirty="0"/>
              <a:t>specific patterns of phrases and sentences</a:t>
            </a:r>
          </a:p>
          <a:p>
            <a:pPr lvl="1"/>
            <a:r>
              <a:rPr lang="en-US" dirty="0"/>
              <a:t>divisions within a piece with different syntax for each</a:t>
            </a:r>
          </a:p>
          <a:p>
            <a:pPr lvl="1"/>
            <a:r>
              <a:rPr lang="en-US" dirty="0"/>
              <a:t>parallel structure</a:t>
            </a:r>
          </a:p>
          <a:p>
            <a:pPr lvl="1"/>
            <a:r>
              <a:rPr lang="en-US" dirty="0"/>
              <a:t>different sentence types</a:t>
            </a:r>
          </a:p>
          <a:p>
            <a:pPr lvl="1"/>
            <a:r>
              <a:rPr lang="en-US" dirty="0"/>
              <a:t>specific kinds of punctuation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16498"/>
            <a:ext cx="338744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05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Studying Syntax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Make observations about the content and syntax of each sentence or group of sentences. Look for elements listed above or others observed.</a:t>
            </a:r>
          </a:p>
          <a:p>
            <a:pPr lvl="2"/>
            <a:r>
              <a:rPr lang="en-US" dirty="0"/>
              <a:t>Does the sentence length fit the subject matter?</a:t>
            </a:r>
          </a:p>
          <a:p>
            <a:pPr lvl="2"/>
            <a:r>
              <a:rPr lang="en-US" dirty="0"/>
              <a:t>Why is the sentence length effective?</a:t>
            </a:r>
          </a:p>
          <a:p>
            <a:pPr lvl="2"/>
            <a:r>
              <a:rPr lang="en-US" dirty="0"/>
              <a:t>What variety of sentence lengths is present?</a:t>
            </a:r>
          </a:p>
          <a:p>
            <a:pPr lvl="2"/>
            <a:r>
              <a:rPr lang="en-US" dirty="0"/>
              <a:t>Sentence beginnings – Variety or Pattern?</a:t>
            </a:r>
          </a:p>
          <a:p>
            <a:pPr lvl="2"/>
            <a:r>
              <a:rPr lang="en-US" dirty="0"/>
              <a:t>Arrangement of ideas in sentences</a:t>
            </a:r>
          </a:p>
          <a:p>
            <a:pPr lvl="2"/>
            <a:r>
              <a:rPr lang="en-US" dirty="0"/>
              <a:t>Arrangement of ideas in paragraph – Pattern?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20" y="2689538"/>
            <a:ext cx="2590800" cy="38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05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1981200"/>
            <a:ext cx="2362200" cy="4466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5955749" cy="44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Imagery</a:t>
            </a:r>
            <a:endParaRPr lang="en-US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9" y="2054376"/>
            <a:ext cx="2201481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83" y="3114676"/>
            <a:ext cx="2754239" cy="30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038889"/>
            <a:ext cx="2362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Imagery: </a:t>
            </a:r>
            <a:r>
              <a:rPr lang="en-US" sz="2200" dirty="0" smtClean="0"/>
              <a:t>The use of words and phrases </a:t>
            </a:r>
            <a:r>
              <a:rPr lang="en-US" sz="2200" dirty="0"/>
              <a:t>that appeal to the five senses that are: touch, smell, hear, feel and taste</a:t>
            </a:r>
          </a:p>
        </p:txBody>
      </p:sp>
    </p:spTree>
    <p:extLst>
      <p:ext uri="{BB962C8B-B14F-4D97-AF65-F5344CB8AC3E}">
        <p14:creationId xmlns:p14="http://schemas.microsoft.com/office/powerpoint/2010/main" val="120780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Importance of Ethos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“To be persuasive we must be believable; </a:t>
            </a:r>
            <a:r>
              <a:rPr lang="en-US" sz="3200" b="1" dirty="0"/>
              <a:t>to be believable we must be credible</a:t>
            </a:r>
            <a:r>
              <a:rPr lang="en-US" sz="3200" dirty="0"/>
              <a:t>; to be credible we must be truthful. It is as simple as that</a:t>
            </a:r>
            <a:r>
              <a:rPr lang="en-US" sz="3200" dirty="0" smtClean="0"/>
              <a:t>.”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--Edward R. Murrow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25600"/>
            <a:ext cx="3048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648200"/>
            <a:ext cx="168347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936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Figurative Language</a:t>
            </a:r>
            <a:endParaRPr lang="en-US" sz="6000" dirty="0"/>
          </a:p>
        </p:txBody>
      </p:sp>
      <p:pic>
        <p:nvPicPr>
          <p:cNvPr id="2050" name="Picture 2" descr="http://borchardtlibrary.edublogs.org/files/2012/11/2048507_orig-1hp5bg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24686"/>
            <a:ext cx="4876800" cy="41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24686"/>
            <a:ext cx="2895600" cy="41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1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431" y="533400"/>
            <a:ext cx="4267200" cy="246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Ethos is established through: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Education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Experience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Professional Reputation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Character </a:t>
            </a:r>
            <a:endParaRPr lang="en-US" dirty="0"/>
          </a:p>
        </p:txBody>
      </p:sp>
      <p:pic>
        <p:nvPicPr>
          <p:cNvPr id="3076" name="Picture 4" descr="http://commonsenseatheism.com/wp-content/uploads/2010/09/debate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361"/>
            <a:ext cx="3395263" cy="2676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325"/>
            <a:ext cx="3399745" cy="2505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95472" y="3789361"/>
            <a:ext cx="42672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Attacking an opponent’s reputation is making an appeal to ethos as well.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(Often this is a weak argument.          There is a logical fallacy called </a:t>
            </a:r>
            <a:r>
              <a:rPr lang="en-US" i="1" dirty="0"/>
              <a:t>ad </a:t>
            </a:r>
            <a:r>
              <a:rPr lang="en-US" i="1" dirty="0" smtClean="0"/>
              <a:t>hominem.)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Ethos: Citing Experts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581400" cy="4336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Another way a rhetorician can establish credibility is to cite sources.  The rhetorician appears well-read.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You’ll see cited sources establishing credibility in everything from medical journals to history museums to </a:t>
            </a:r>
            <a:r>
              <a:rPr lang="en-US" b="1" dirty="0" smtClean="0"/>
              <a:t>HIGH SCHOOL RESEARCH PAPERS.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69473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5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Ethos</a:t>
            </a:r>
            <a:r>
              <a:rPr lang="en-US" sz="6000" dirty="0"/>
              <a:t>: </a:t>
            </a:r>
            <a:r>
              <a:rPr lang="en-US" sz="6000" dirty="0" err="1" smtClean="0"/>
              <a:t>Relatability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1"/>
            <a:ext cx="44958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Rhetoricians can appeal to ethos by establishing </a:t>
            </a:r>
            <a:r>
              <a:rPr lang="en-US" dirty="0" err="1" smtClean="0"/>
              <a:t>relatability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Often, powerful people will want an audience to relate to them as an “everyman.”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an election year you will often hear phrases like: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“Fourth generation Minnesotan”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“Raised my family in Minnesota”</a:t>
            </a:r>
          </a:p>
          <a:p>
            <a:pPr marL="0" indent="0">
              <a:buNone/>
            </a:pPr>
            <a:r>
              <a:rPr lang="en-US" dirty="0" smtClean="0"/>
              <a:t> “I’ve lived in Minnesota my entire life”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4494" r="4676" b="6303"/>
          <a:stretch/>
        </p:blipFill>
        <p:spPr bwMode="auto">
          <a:xfrm>
            <a:off x="491836" y="1600200"/>
            <a:ext cx="354676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Ethos Television Ad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572000" cy="2842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Watch this television ad from 1949.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the ad’s creators appeal to ethos for their audience in 1949?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view this ad differently in 2014?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10000" cy="28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65413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</a:t>
            </a:r>
            <a:r>
              <a:rPr lang="en-US" sz="2400" dirty="0" smtClean="0">
                <a:hlinkClick r:id="rId3"/>
              </a:rPr>
              <a:t>here</a:t>
            </a:r>
            <a:r>
              <a:rPr lang="en-US" sz="2400" dirty="0" smtClean="0"/>
              <a:t> for to play video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Ethos Review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Again, an appeal to ethos is an argument that depends upon the rhetorician’s credibility. The more we trust someone, the more likely we are to believe what they say is true.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PLEASE NOTE: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Incorrect: Aristotle </a:t>
            </a:r>
            <a:r>
              <a:rPr lang="en-US" i="1" dirty="0" smtClean="0"/>
              <a:t>uses</a:t>
            </a:r>
            <a:r>
              <a:rPr lang="en-US" dirty="0" smtClean="0"/>
              <a:t> ethos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Correct: Aristotle </a:t>
            </a:r>
            <a:r>
              <a:rPr lang="en-US" i="1" dirty="0" smtClean="0"/>
              <a:t>appeals</a:t>
            </a:r>
            <a:r>
              <a:rPr lang="en-US" dirty="0" smtClean="0"/>
              <a:t> to ethos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Also Correct: Aristotle’s </a:t>
            </a:r>
            <a:r>
              <a:rPr lang="en-US" i="1" dirty="0" smtClean="0"/>
              <a:t>appeal </a:t>
            </a:r>
            <a:r>
              <a:rPr lang="en-US" dirty="0" smtClean="0"/>
              <a:t>to ethos</a:t>
            </a:r>
            <a:endParaRPr lang="en-US" dirty="0"/>
          </a:p>
        </p:txBody>
      </p:sp>
      <p:pic>
        <p:nvPicPr>
          <p:cNvPr id="4" name="Picture 2" descr="http://associatesmind.com/wp-content/uploads/2013/11/aristo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743200"/>
            <a:ext cx="8839200" cy="19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8012</TotalTime>
  <Words>1550</Words>
  <Application>Microsoft Office PowerPoint</Application>
  <PresentationFormat>On-screen Show (4:3)</PresentationFormat>
  <Paragraphs>291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Thatch</vt:lpstr>
      <vt:lpstr>Everything’s An Argument </vt:lpstr>
      <vt:lpstr>The Three Appeals</vt:lpstr>
      <vt:lpstr>Ethos (Ethical Appeal)</vt:lpstr>
      <vt:lpstr>The Importance of Ethos</vt:lpstr>
      <vt:lpstr>PowerPoint Presentation</vt:lpstr>
      <vt:lpstr>Ethos: Citing Experts</vt:lpstr>
      <vt:lpstr>Ethos: Relatability </vt:lpstr>
      <vt:lpstr>Ethos Television Ad</vt:lpstr>
      <vt:lpstr>Ethos Review</vt:lpstr>
      <vt:lpstr>Pathos (Emotional Appeal)</vt:lpstr>
      <vt:lpstr>Pathos: Tugging Heart Strings</vt:lpstr>
      <vt:lpstr>Pathos: Other Objectives </vt:lpstr>
      <vt:lpstr>Pathos Television Ad</vt:lpstr>
      <vt:lpstr>Effectiveness</vt:lpstr>
      <vt:lpstr>Pathos Review</vt:lpstr>
      <vt:lpstr>Logos (Logical Appeal)</vt:lpstr>
      <vt:lpstr>Spotting an Appeal to Logos</vt:lpstr>
      <vt:lpstr>Logos: Citing Experts</vt:lpstr>
      <vt:lpstr>Logos Video Ad</vt:lpstr>
      <vt:lpstr>Logos Review</vt:lpstr>
      <vt:lpstr>Jolliffe’s Framework</vt:lpstr>
      <vt:lpstr>Exigence</vt:lpstr>
      <vt:lpstr>Exigence </vt:lpstr>
      <vt:lpstr>Exigence </vt:lpstr>
      <vt:lpstr>Audience</vt:lpstr>
      <vt:lpstr>Audience: Who are these people?</vt:lpstr>
      <vt:lpstr>Audience</vt:lpstr>
      <vt:lpstr>Purpose</vt:lpstr>
      <vt:lpstr>Author’s Purpose</vt:lpstr>
      <vt:lpstr>Author’s Purpose </vt:lpstr>
      <vt:lpstr>Organization</vt:lpstr>
      <vt:lpstr>Diction</vt:lpstr>
      <vt:lpstr>Diction</vt:lpstr>
      <vt:lpstr>Syntax</vt:lpstr>
      <vt:lpstr>Yoda as Student &amp; Teacher</vt:lpstr>
      <vt:lpstr>Key Syntax Questions:</vt:lpstr>
      <vt:lpstr>Syntactical Strategies</vt:lpstr>
      <vt:lpstr>Studying Syntax</vt:lpstr>
      <vt:lpstr>Imagery</vt:lpstr>
      <vt:lpstr>Figurative Language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77</cp:revision>
  <dcterms:created xsi:type="dcterms:W3CDTF">2014-08-08T19:09:45Z</dcterms:created>
  <dcterms:modified xsi:type="dcterms:W3CDTF">2014-09-09T16:14:19Z</dcterms:modified>
</cp:coreProperties>
</file>